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308" r:id="rId3"/>
    <p:sldId id="324" r:id="rId4"/>
    <p:sldId id="326" r:id="rId5"/>
    <p:sldId id="327" r:id="rId6"/>
    <p:sldId id="332" r:id="rId7"/>
    <p:sldId id="333" r:id="rId8"/>
    <p:sldId id="330" r:id="rId9"/>
    <p:sldId id="33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6600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DFB6018-818B-43E1-8BA3-C6BD099D1848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7FDD99-62FF-4B9D-82AF-9B367B22C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49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B6786-1E7E-4E01-A20B-5AFC7996153F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85E42-D02B-4E83-96E5-D46F9BC34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3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6BBAE-5D05-4B1A-A382-3D8542ACE813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AEFB-17BF-4EFF-B35E-1A271E5CB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8F7AE-575C-4296-88E4-E8E2BA97E7B5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DA459-D933-4199-86C2-9A0675113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04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F445-38FC-4760-8F5F-A018E0AC5B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43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3D72-B2A6-4DFA-82B0-063F7DA093BE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36209-79D7-44C4-A5E5-CAC10F4B9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9205-AE84-4035-8C88-AAD8E55ED29C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08EEE-BF80-49F0-98D7-1330C2863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B203-1A30-486D-8D78-E4A3B19B03BB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BD5E-51A2-4B30-A7B3-33D3D69C5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8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7B3B9-C34A-41FE-9D42-8DE835C447B5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6890-8152-433A-B5D2-42A48BE84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D9D6C-7131-4975-91D0-13D58692CDD9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DD1D9-FEDB-42B7-857C-4F3C8331F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36F88-B72C-4341-8232-F8E8D39C7C30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5F88C-9B87-4675-8B61-6E23F34E1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3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1D1F2-DEC1-4B92-AA14-FA04B1755861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B98C-6CE0-400E-8FFD-2CEB226EB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A44A0-57B5-46CE-B0AA-4680BFF9C6E7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29C87-A4DC-408D-B49F-B6131935E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0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D7682E-61F0-4418-BE0A-6A19A8852F98}" type="datetimeFigureOut">
              <a:rPr lang="en-US"/>
              <a:pPr>
                <a:defRPr/>
              </a:pPr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BD0B8D-4553-4230-A22A-44C8DA533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07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228600" y="633413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smtClean="0">
                <a:solidFill>
                  <a:srgbClr val="FF00FF"/>
                </a:solidFill>
                <a:latin typeface="+mn-lt"/>
              </a:rPr>
              <a:t>BÀI</a:t>
            </a:r>
            <a:r>
              <a:rPr lang="en-US" sz="6600" b="1" i="1" u="sng" smtClean="0">
                <a:solidFill>
                  <a:srgbClr val="FF00FF"/>
                </a:solidFill>
                <a:latin typeface="VNI-Brush" pitchFamily="2" charset="0"/>
              </a:rPr>
              <a:t> </a:t>
            </a:r>
            <a:r>
              <a:rPr lang="en-US" sz="6600" b="1" i="1" u="sng">
                <a:solidFill>
                  <a:srgbClr val="FF00FF"/>
                </a:solidFill>
                <a:latin typeface="VNI-Brush" pitchFamily="2" charset="0"/>
              </a:rPr>
              <a:t>8 </a:t>
            </a:r>
            <a:endParaRPr lang="en-US" sz="6600" b="1" i="1">
              <a:solidFill>
                <a:srgbClr val="FF00FF"/>
              </a:solidFill>
              <a:latin typeface="VNI-Brush" pitchFamily="2" charset="0"/>
            </a:endParaRPr>
          </a:p>
        </p:txBody>
      </p:sp>
      <p:sp>
        <p:nvSpPr>
          <p:cNvPr id="5123" name="WordArt 12"/>
          <p:cNvSpPr>
            <a:spLocks noChangeArrowheads="1" noChangeShapeType="1" noTextEdit="1"/>
          </p:cNvSpPr>
          <p:nvPr/>
        </p:nvSpPr>
        <p:spPr bwMode="auto">
          <a:xfrm>
            <a:off x="609600" y="1741488"/>
            <a:ext cx="8229600" cy="1350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DẤU HIỆU CHIA HẾT CHO 3, CHO 9</a:t>
            </a:r>
          </a:p>
        </p:txBody>
      </p:sp>
      <p:sp>
        <p:nvSpPr>
          <p:cNvPr id="5124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512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8"/>
          <p:cNvSpPr txBox="1">
            <a:spLocks noChangeArrowheads="1"/>
          </p:cNvSpPr>
          <p:nvPr/>
        </p:nvSpPr>
        <p:spPr bwMode="auto">
          <a:xfrm>
            <a:off x="77788" y="1951038"/>
            <a:ext cx="2571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378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Box 23"/>
          <p:cNvSpPr txBox="1">
            <a:spLocks noChangeArrowheads="1"/>
          </p:cNvSpPr>
          <p:nvPr/>
        </p:nvSpPr>
        <p:spPr bwMode="auto">
          <a:xfrm>
            <a:off x="709613" y="1960563"/>
            <a:ext cx="3500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....   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7.10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....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Box 24"/>
          <p:cNvSpPr txBox="1">
            <a:spLocks noChangeArrowheads="1"/>
          </p:cNvSpPr>
          <p:nvPr/>
        </p:nvSpPr>
        <p:spPr bwMode="auto">
          <a:xfrm>
            <a:off x="431800" y="2566193"/>
            <a:ext cx="425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3.(....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+ 1) 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7.(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9 + ....) 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Box 25"/>
          <p:cNvSpPr txBox="1">
            <a:spLocks noChangeArrowheads="1"/>
          </p:cNvSpPr>
          <p:nvPr/>
        </p:nvSpPr>
        <p:spPr bwMode="auto">
          <a:xfrm>
            <a:off x="349250" y="3132138"/>
            <a:ext cx="4337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3.99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.... + .... .9 + 7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TextBox 26"/>
          <p:cNvSpPr txBox="1">
            <a:spLocks noChangeArrowheads="1"/>
          </p:cNvSpPr>
          <p:nvPr/>
        </p:nvSpPr>
        <p:spPr bwMode="auto">
          <a:xfrm>
            <a:off x="214313" y="3716338"/>
            <a:ext cx="254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....) 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Box 27"/>
          <p:cNvSpPr txBox="1">
            <a:spLocks noChangeArrowheads="1"/>
          </p:cNvSpPr>
          <p:nvPr/>
        </p:nvSpPr>
        <p:spPr bwMode="auto">
          <a:xfrm>
            <a:off x="2489200" y="3705225"/>
            <a:ext cx="2584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(3.11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. .... 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7.9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327275" y="4419600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ight Brace 30"/>
          <p:cNvSpPr>
            <a:spLocks/>
          </p:cNvSpPr>
          <p:nvPr/>
        </p:nvSpPr>
        <p:spPr bwMode="auto">
          <a:xfrm rot="5400000">
            <a:off x="1093787" y="3498853"/>
            <a:ext cx="327025" cy="1447800"/>
          </a:xfrm>
          <a:prstGeom prst="rightBrace">
            <a:avLst>
              <a:gd name="adj1" fmla="val 8331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/>
            <a:endParaRPr lang="vi-VN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9"/>
          <p:cNvSpPr txBox="1">
            <a:spLocks noChangeArrowheads="1"/>
          </p:cNvSpPr>
          <p:nvPr/>
        </p:nvSpPr>
        <p:spPr bwMode="auto">
          <a:xfrm>
            <a:off x="228600" y="4421188"/>
            <a:ext cx="2549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Tổng các chữ số  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Brace 33"/>
          <p:cNvSpPr>
            <a:spLocks/>
          </p:cNvSpPr>
          <p:nvPr/>
        </p:nvSpPr>
        <p:spPr bwMode="auto">
          <a:xfrm rot="5400000">
            <a:off x="3454400" y="3251201"/>
            <a:ext cx="293687" cy="1868487"/>
          </a:xfrm>
          <a:prstGeom prst="rightBrace">
            <a:avLst>
              <a:gd name="adj1" fmla="val 8306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/>
            <a:endParaRPr lang="vi-VN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50"/>
          <p:cNvSpPr txBox="1">
            <a:spLocks noChangeArrowheads="1"/>
          </p:cNvSpPr>
          <p:nvPr/>
        </p:nvSpPr>
        <p:spPr bwMode="auto">
          <a:xfrm>
            <a:off x="2590800" y="4418013"/>
            <a:ext cx="258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Số chia hết cho 9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Line 22"/>
          <p:cNvSpPr>
            <a:spLocks noChangeShapeType="1"/>
          </p:cNvSpPr>
          <p:nvPr/>
        </p:nvSpPr>
        <p:spPr bwMode="auto">
          <a:xfrm flipH="1">
            <a:off x="4813300" y="1909763"/>
            <a:ext cx="4763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59338" y="1739900"/>
            <a:ext cx="411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Tương tự có thể viết: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30763" y="2292350"/>
            <a:ext cx="4689475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abc 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=  a.(99 + 1) + b.(9 + 1) + c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 = a.99 + a + b.9 </a:t>
            </a:r>
            <a:r>
              <a:rPr lang="en-US" altLang="en-US" sz="24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+ b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+ c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= (.... + .... + ....) +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(.... .11.9 + b.9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endParaRPr lang="vi-VN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 rot="5400000">
            <a:off x="5815013" y="2835275"/>
            <a:ext cx="461962" cy="1649412"/>
          </a:xfrm>
          <a:prstGeom prst="rightBrace">
            <a:avLst>
              <a:gd name="adj1" fmla="val 9569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20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Brace 14"/>
          <p:cNvSpPr>
            <a:spLocks/>
          </p:cNvSpPr>
          <p:nvPr/>
        </p:nvSpPr>
        <p:spPr bwMode="auto">
          <a:xfrm rot="5400000">
            <a:off x="8038306" y="2740819"/>
            <a:ext cx="314325" cy="1843088"/>
          </a:xfrm>
          <a:prstGeom prst="rightBrace">
            <a:avLst>
              <a:gd name="adj1" fmla="val 8507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20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39"/>
          <p:cNvSpPr txBox="1">
            <a:spLocks noChangeArrowheads="1"/>
          </p:cNvSpPr>
          <p:nvPr/>
        </p:nvSpPr>
        <p:spPr bwMode="auto">
          <a:xfrm>
            <a:off x="4724400" y="4040188"/>
            <a:ext cx="2444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Tổng các chữ số  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50"/>
          <p:cNvSpPr txBox="1">
            <a:spLocks noChangeArrowheads="1"/>
          </p:cNvSpPr>
          <p:nvPr/>
        </p:nvSpPr>
        <p:spPr bwMode="auto">
          <a:xfrm>
            <a:off x="6934200" y="4034135"/>
            <a:ext cx="258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Số chia hết cho 9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746875" y="4035425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TextBox 45"/>
          <p:cNvSpPr txBox="1">
            <a:spLocks noChangeArrowheads="1"/>
          </p:cNvSpPr>
          <p:nvPr/>
        </p:nvSpPr>
        <p:spPr bwMode="auto">
          <a:xfrm>
            <a:off x="2249488" y="1152525"/>
            <a:ext cx="695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 vào chỗ chấm: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196975" y="1917700"/>
            <a:ext cx="919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endParaRPr lang="en-US" altLang="en-US" sz="2400">
              <a:cs typeface="Arial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005138" y="1909763"/>
            <a:ext cx="91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038225" y="2555875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 </a:t>
            </a:r>
            <a:endParaRPr lang="en-US" altLang="en-US" sz="2400">
              <a:cs typeface="Arial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098800" y="2527300"/>
            <a:ext cx="409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en-US" altLang="en-US" sz="2400">
              <a:cs typeface="Arial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489075" y="3119437"/>
            <a:ext cx="409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171700" y="3119437"/>
            <a:ext cx="409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577975" y="3709988"/>
            <a:ext cx="409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394076" y="3689977"/>
            <a:ext cx="411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endParaRPr lang="en-US" altLang="en-US" sz="2400">
              <a:cs typeface="Arial" charset="0"/>
            </a:endParaRP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4884738" y="2371725"/>
            <a:ext cx="5715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170488" y="3130550"/>
            <a:ext cx="2093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     b       c</a:t>
            </a:r>
            <a:endParaRPr lang="en-US" altLang="en-US" sz="2400">
              <a:cs typeface="Arial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270750" y="3148013"/>
            <a:ext cx="47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en-US" sz="2400">
              <a:cs typeface="Arial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92075" y="5029200"/>
            <a:ext cx="8813800" cy="1384300"/>
          </a:xfrm>
          <a:prstGeom prst="rect">
            <a:avLst/>
          </a:prstGeom>
          <a:noFill/>
          <a:ln w="2857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xét: </a:t>
            </a:r>
            <a:r>
              <a:rPr lang="en-US" altLang="en-US" sz="2800" i="1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Mọi số đều viết được dưới dạng </a:t>
            </a:r>
            <a:r>
              <a:rPr lang="en-US" altLang="en-US" sz="2800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 các chữ số của nó</a:t>
            </a:r>
            <a:r>
              <a:rPr lang="en-US" altLang="en-US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cộng </a:t>
            </a:r>
            <a:r>
              <a:rPr lang="en-US" altLang="en-US" sz="2800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một số chia hết cho 9.</a:t>
            </a: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Dấu hiệu chia hết cho 9</a:t>
            </a:r>
          </a:p>
        </p:txBody>
      </p:sp>
      <p:sp>
        <p:nvSpPr>
          <p:cNvPr id="6179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3" grpId="0"/>
      <p:bldP spid="34" grpId="0" animBg="1"/>
      <p:bldP spid="35" grpId="0"/>
      <p:bldP spid="8" grpId="0"/>
      <p:bldP spid="13" grpId="0"/>
      <p:bldP spid="14" grpId="0" animBg="1"/>
      <p:bldP spid="15" grpId="0" animBg="1"/>
      <p:bldP spid="16" grpId="0"/>
      <p:bldP spid="17" grpId="0"/>
      <p:bldP spid="18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8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25273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1676400"/>
            <a:ext cx="6781800" cy="2062163"/>
          </a:xfrm>
          <a:prstGeom prst="rect">
            <a:avLst/>
          </a:prstGeom>
          <a:noFill/>
          <a:ln w="2857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*Dấu </a:t>
            </a:r>
            <a:r>
              <a:rPr lang="en-US" altLang="en-US" sz="32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hiệu chia hết cho 9: </a:t>
            </a:r>
            <a:endParaRPr lang="en-US" altLang="en-US" sz="32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Các số có..........các chữ số chia hết cho 9 thì chia hết cho 9 và chỉ những số đó mới chia hết cho 9.</a:t>
            </a:r>
            <a:endParaRPr lang="vi-VN" altLang="en-US" sz="32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17963" y="2057400"/>
            <a:ext cx="1130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altLang="en-US" sz="36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Dấu hiệu chia hết cho 9</a:t>
            </a:r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633413" y="3357563"/>
            <a:ext cx="15240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Đáp án:</a:t>
            </a:r>
            <a:endParaRPr lang="en-US" altLang="en-US" sz="2800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2"/>
          <p:cNvSpPr txBox="1">
            <a:spLocks noChangeArrowheads="1"/>
          </p:cNvSpPr>
          <p:nvPr/>
        </p:nvSpPr>
        <p:spPr bwMode="auto">
          <a:xfrm>
            <a:off x="2112963" y="33528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chia hết cho 9 là:  621; 6354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  </a:t>
            </a:r>
            <a:endParaRPr lang="vi-VN" altLang="en-US" sz="2800" b="1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" name="TextBox 12"/>
          <p:cNvSpPr txBox="1">
            <a:spLocks noChangeArrowheads="1"/>
          </p:cNvSpPr>
          <p:nvPr/>
        </p:nvSpPr>
        <p:spPr bwMode="auto">
          <a:xfrm>
            <a:off x="2112963" y="4151313"/>
            <a:ext cx="6421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không chia hết cho 9 là: 1205; 1327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  </a:t>
            </a:r>
            <a:endParaRPr lang="vi-VN" altLang="en-US" sz="2800" b="1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221" name="TextBox 16"/>
          <p:cNvSpPr txBox="1">
            <a:spLocks noChangeArrowheads="1"/>
          </p:cNvSpPr>
          <p:nvPr/>
        </p:nvSpPr>
        <p:spPr bwMode="auto">
          <a:xfrm>
            <a:off x="152400" y="1185863"/>
            <a:ext cx="8991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Trong các số sau, số nào chia hết cho 9, số nào không chia hết cho 9?            </a:t>
            </a:r>
          </a:p>
          <a:p>
            <a:pPr algn="just" eaLnBrk="1" hangingPunct="1"/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                   621; 1205; 1327; 6354 </a:t>
            </a:r>
            <a:r>
              <a:rPr lang="en-US" altLang="en-US" sz="2800" b="1">
                <a:latin typeface="Times New Roman" pitchFamily="18" charset="0"/>
                <a:cs typeface="Arial" charset="0"/>
              </a:rPr>
              <a:t>   </a:t>
            </a:r>
            <a:endParaRPr lang="vi-VN" altLang="en-US" b="1">
              <a:latin typeface="Times New Roman" pitchFamily="18" charset="0"/>
              <a:cs typeface="Arial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Dấu hiệu chia hết cho 9</a:t>
            </a:r>
          </a:p>
        </p:txBody>
      </p:sp>
      <p:sp>
        <p:nvSpPr>
          <p:cNvPr id="9223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1" grpId="0"/>
      <p:bldP spid="2" grpId="0"/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8"/>
          <p:cNvSpPr txBox="1">
            <a:spLocks noChangeArrowheads="1"/>
          </p:cNvSpPr>
          <p:nvPr/>
        </p:nvSpPr>
        <p:spPr bwMode="auto">
          <a:xfrm>
            <a:off x="77788" y="1600200"/>
            <a:ext cx="2571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231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Box 23"/>
          <p:cNvSpPr txBox="1">
            <a:spLocks noChangeArrowheads="1"/>
          </p:cNvSpPr>
          <p:nvPr/>
        </p:nvSpPr>
        <p:spPr bwMode="auto">
          <a:xfrm>
            <a:off x="709613" y="1600200"/>
            <a:ext cx="3500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....   + 3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....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Box 24"/>
          <p:cNvSpPr txBox="1">
            <a:spLocks noChangeArrowheads="1"/>
          </p:cNvSpPr>
          <p:nvPr/>
        </p:nvSpPr>
        <p:spPr bwMode="auto">
          <a:xfrm>
            <a:off x="657463" y="2051676"/>
            <a:ext cx="425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.(....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+ 1) + 3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9 + ....) + 1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Box 25"/>
          <p:cNvSpPr txBox="1">
            <a:spLocks noChangeArrowheads="1"/>
          </p:cNvSpPr>
          <p:nvPr/>
        </p:nvSpPr>
        <p:spPr bwMode="auto">
          <a:xfrm>
            <a:off x="616188" y="2477577"/>
            <a:ext cx="4337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.99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.... + .... .9 + 3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+ 1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TextBox 26"/>
          <p:cNvSpPr txBox="1">
            <a:spLocks noChangeArrowheads="1"/>
          </p:cNvSpPr>
          <p:nvPr/>
        </p:nvSpPr>
        <p:spPr bwMode="auto">
          <a:xfrm>
            <a:off x="517978" y="3022217"/>
            <a:ext cx="254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....) 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Box 27"/>
          <p:cNvSpPr txBox="1">
            <a:spLocks noChangeArrowheads="1"/>
          </p:cNvSpPr>
          <p:nvPr/>
        </p:nvSpPr>
        <p:spPr bwMode="auto">
          <a:xfrm>
            <a:off x="2597530" y="3023010"/>
            <a:ext cx="2584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(2.11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. .... 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7.9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)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133600" y="4191000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ight Brace 30"/>
          <p:cNvSpPr>
            <a:spLocks/>
          </p:cNvSpPr>
          <p:nvPr/>
        </p:nvSpPr>
        <p:spPr bwMode="auto">
          <a:xfrm rot="5400000">
            <a:off x="1378373" y="3346027"/>
            <a:ext cx="283769" cy="1364116"/>
          </a:xfrm>
          <a:prstGeom prst="rightBrace">
            <a:avLst>
              <a:gd name="adj1" fmla="val 8331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/>
            <a:endParaRPr lang="vi-VN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9"/>
          <p:cNvSpPr txBox="1">
            <a:spLocks noChangeArrowheads="1"/>
          </p:cNvSpPr>
          <p:nvPr/>
        </p:nvSpPr>
        <p:spPr bwMode="auto">
          <a:xfrm>
            <a:off x="1" y="4180502"/>
            <a:ext cx="2249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Tổng các chữ số  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Brace 33"/>
          <p:cNvSpPr>
            <a:spLocks/>
          </p:cNvSpPr>
          <p:nvPr/>
        </p:nvSpPr>
        <p:spPr bwMode="auto">
          <a:xfrm rot="5400000">
            <a:off x="3432627" y="2946854"/>
            <a:ext cx="200026" cy="2231119"/>
          </a:xfrm>
          <a:prstGeom prst="rightBrace">
            <a:avLst>
              <a:gd name="adj1" fmla="val 8306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/>
            <a:endParaRPr lang="vi-VN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50"/>
          <p:cNvSpPr txBox="1">
            <a:spLocks noChangeArrowheads="1"/>
          </p:cNvSpPr>
          <p:nvPr/>
        </p:nvSpPr>
        <p:spPr bwMode="auto">
          <a:xfrm>
            <a:off x="2373312" y="4162427"/>
            <a:ext cx="258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Số chia hết cho </a:t>
            </a:r>
            <a:r>
              <a:rPr lang="en-US" altLang="en-US" sz="24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Line 22"/>
          <p:cNvSpPr>
            <a:spLocks noChangeShapeType="1"/>
          </p:cNvSpPr>
          <p:nvPr/>
        </p:nvSpPr>
        <p:spPr bwMode="auto">
          <a:xfrm flipH="1">
            <a:off x="4719637" y="1909763"/>
            <a:ext cx="4763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59338" y="1739900"/>
            <a:ext cx="411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Tương tự có thể viết: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778612" y="2274838"/>
            <a:ext cx="46894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abc 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=  a.(99 + 1) + b.(9 + 1) + c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 = a.99 + a + b.9 </a:t>
            </a:r>
            <a:r>
              <a:rPr lang="en-US" altLang="en-US" sz="24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+ b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+ c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=(....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+ .... + </a:t>
            </a:r>
            <a:r>
              <a:rPr lang="en-US" altLang="en-US" sz="24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...)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(.... .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11.3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b.3</a:t>
            </a:r>
            <a:r>
              <a:rPr lang="en-US" altLang="en-US" sz="24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).3</a:t>
            </a:r>
            <a:endParaRPr lang="en-US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endParaRPr lang="en-US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endParaRPr lang="vi-VN" altLang="en-US" sz="240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 rot="5400000">
            <a:off x="5622925" y="2835275"/>
            <a:ext cx="461962" cy="1649412"/>
          </a:xfrm>
          <a:prstGeom prst="rightBrace">
            <a:avLst>
              <a:gd name="adj1" fmla="val 9569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20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Brace 14"/>
          <p:cNvSpPr>
            <a:spLocks/>
          </p:cNvSpPr>
          <p:nvPr/>
        </p:nvSpPr>
        <p:spPr bwMode="auto">
          <a:xfrm rot="5400000">
            <a:off x="7992150" y="2694664"/>
            <a:ext cx="231427" cy="2018298"/>
          </a:xfrm>
          <a:prstGeom prst="rightBrace">
            <a:avLst>
              <a:gd name="adj1" fmla="val 8507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20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39"/>
          <p:cNvSpPr txBox="1">
            <a:spLocks noChangeArrowheads="1"/>
          </p:cNvSpPr>
          <p:nvPr/>
        </p:nvSpPr>
        <p:spPr bwMode="auto">
          <a:xfrm>
            <a:off x="4724400" y="4040188"/>
            <a:ext cx="2444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Tổng các chữ số  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50"/>
          <p:cNvSpPr txBox="1">
            <a:spLocks noChangeArrowheads="1"/>
          </p:cNvSpPr>
          <p:nvPr/>
        </p:nvSpPr>
        <p:spPr bwMode="auto">
          <a:xfrm>
            <a:off x="6934200" y="4034135"/>
            <a:ext cx="258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Số chia hết cho </a:t>
            </a:r>
            <a:r>
              <a:rPr lang="en-US" altLang="en-US" sz="24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altLang="en-US" sz="24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746875" y="4035425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TextBox 45"/>
          <p:cNvSpPr txBox="1">
            <a:spLocks noChangeArrowheads="1"/>
          </p:cNvSpPr>
          <p:nvPr/>
        </p:nvSpPr>
        <p:spPr bwMode="auto">
          <a:xfrm>
            <a:off x="2249488" y="1152525"/>
            <a:ext cx="695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 vào chỗ chấm: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196975" y="1577205"/>
            <a:ext cx="919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endParaRPr lang="en-US" altLang="en-US" sz="2400">
              <a:cs typeface="Arial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009901" y="1606550"/>
            <a:ext cx="91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282974" y="2037555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 </a:t>
            </a:r>
            <a:endParaRPr lang="en-US" altLang="en-US" sz="2400">
              <a:cs typeface="Arial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246309" y="2036762"/>
            <a:ext cx="409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en-US" altLang="en-US" sz="2400">
              <a:cs typeface="Arial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792741" y="2478216"/>
            <a:ext cx="409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409003" y="2464048"/>
            <a:ext cx="409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>
              <a:cs typeface="Arial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876425" y="2971800"/>
            <a:ext cx="409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en-US" altLang="en-US" sz="2400">
              <a:cs typeface="Arial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513969" y="3021423"/>
            <a:ext cx="411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endParaRPr lang="en-US" altLang="en-US" sz="2400">
              <a:cs typeface="Arial" charset="0"/>
            </a:endParaRP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4884738" y="2371725"/>
            <a:ext cx="5715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064125" y="3148013"/>
            <a:ext cx="2093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     </a:t>
            </a: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       c</a:t>
            </a:r>
            <a:endParaRPr lang="en-US" altLang="en-US" sz="2400">
              <a:cs typeface="Arial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074492" y="3182063"/>
            <a:ext cx="47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en-US" sz="2400">
              <a:cs typeface="Arial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92075" y="5029200"/>
            <a:ext cx="8813800" cy="1384300"/>
          </a:xfrm>
          <a:prstGeom prst="rect">
            <a:avLst/>
          </a:prstGeom>
          <a:noFill/>
          <a:ln w="2857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xét: </a:t>
            </a:r>
            <a:r>
              <a:rPr lang="en-US" altLang="en-US" sz="2800" i="1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Mọi số đều viết được dưới dạng </a:t>
            </a:r>
            <a:r>
              <a:rPr lang="en-US" altLang="en-US" sz="2800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 các chữ số của nó</a:t>
            </a:r>
            <a:r>
              <a:rPr lang="en-US" altLang="en-US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cộng </a:t>
            </a:r>
            <a:r>
              <a:rPr lang="en-US" altLang="en-US" sz="2800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một số chia hết cho </a:t>
            </a:r>
            <a:r>
              <a:rPr lang="en-US" altLang="en-US" sz="2800" i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endParaRPr lang="en-US" altLang="en-US" sz="2800" i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 hiệu chia hết cho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9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  <p:sp>
        <p:nvSpPr>
          <p:cNvPr id="37" name="TextBox 26"/>
          <p:cNvSpPr txBox="1">
            <a:spLocks noChangeArrowheads="1"/>
          </p:cNvSpPr>
          <p:nvPr/>
        </p:nvSpPr>
        <p:spPr bwMode="auto">
          <a:xfrm>
            <a:off x="542885" y="3562356"/>
            <a:ext cx="254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+ 1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</a:t>
            </a:r>
            <a:endParaRPr lang="vi-VN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27"/>
          <p:cNvSpPr txBox="1">
            <a:spLocks noChangeArrowheads="1"/>
          </p:cNvSpPr>
          <p:nvPr/>
        </p:nvSpPr>
        <p:spPr bwMode="auto">
          <a:xfrm>
            <a:off x="2344153" y="3575383"/>
            <a:ext cx="2584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(2.11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. 3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7.3).</a:t>
            </a:r>
            <a:r>
              <a:rPr lang="en-US" altLang="en-US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altLang="en-US" sz="24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570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3" grpId="0"/>
      <p:bldP spid="34" grpId="0" animBg="1"/>
      <p:bldP spid="35" grpId="0"/>
      <p:bldP spid="8" grpId="0"/>
      <p:bldP spid="13" grpId="0"/>
      <p:bldP spid="14" grpId="0" animBg="1"/>
      <p:bldP spid="15" grpId="0" animBg="1"/>
      <p:bldP spid="16" grpId="0"/>
      <p:bldP spid="17" grpId="0"/>
      <p:bldP spid="18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8" grpId="0" animBg="1"/>
      <p:bldP spid="36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676400"/>
            <a:ext cx="25273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1676400"/>
            <a:ext cx="6781800" cy="2062163"/>
          </a:xfrm>
          <a:prstGeom prst="rect">
            <a:avLst/>
          </a:prstGeom>
          <a:noFill/>
          <a:ln w="2857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*Dấu </a:t>
            </a:r>
            <a:r>
              <a:rPr lang="en-US" altLang="en-US" sz="32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hiệu chia hết cho 3: </a:t>
            </a:r>
            <a:endParaRPr lang="en-US" altLang="en-US" sz="32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Các số có..........các chữ số chia hết cho 3</a:t>
            </a:r>
            <a:r>
              <a:rPr lang="en-US" altLang="en-US" sz="32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thì chia hết cho </a:t>
            </a:r>
            <a:r>
              <a:rPr lang="en-US" altLang="en-US" sz="32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và chỉ những số đó mới chia hết cho </a:t>
            </a:r>
            <a:r>
              <a:rPr lang="en-US" altLang="en-US" sz="3200" smtClean="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endParaRPr lang="vi-VN" altLang="en-US" sz="32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17963" y="2057400"/>
            <a:ext cx="1130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altLang="en-US" sz="36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 hiệu chia hết cho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</p:spTree>
    <p:extLst>
      <p:ext uri="{BB962C8B-B14F-4D97-AF65-F5344CB8AC3E}">
        <p14:creationId xmlns:p14="http://schemas.microsoft.com/office/powerpoint/2010/main" val="71110433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9713" y="1257300"/>
            <a:ext cx="8686800" cy="954088"/>
          </a:xfrm>
          <a:prstGeom prst="rect">
            <a:avLst/>
          </a:prstGeom>
          <a:noFill/>
          <a:ln w="952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Dấu hiệu: Các số có </a:t>
            </a:r>
            <a:r>
              <a:rPr lang="en-US" altLang="en-US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8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 các chữ số chia hết cho 3 thì chia hết cho 3 và chỉ những số đó mới chia hết cho 3.</a:t>
            </a:r>
            <a:endParaRPr lang="vi-VN" altLang="en-US" sz="28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chia hết cho 3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39713" y="2514600"/>
            <a:ext cx="852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TH2: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Trong hai số 315 và 418, số nào chia hết cho 3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9713" y="3581400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Đáp án: 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Trong hai số 315 và 418, số 315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hết cho 3.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1443038"/>
            <a:ext cx="8763000" cy="1570037"/>
          </a:xfrm>
          <a:prstGeom prst="rect">
            <a:avLst/>
          </a:prstGeom>
          <a:noFill/>
          <a:ln w="2857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*Dấu hiệu chia hết cho 3</a:t>
            </a:r>
          </a:p>
          <a:p>
            <a:pPr algn="just" eaLnBrk="1" hangingPunct="1"/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Các số có tổng các chữ số chia hết cho 3 thì chia hết cho 3 và chỉ những số đó mới chia hết cho 3.</a:t>
            </a:r>
            <a:endParaRPr lang="vi-VN" altLang="en-US" sz="32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3657600"/>
            <a:ext cx="8763000" cy="1570038"/>
          </a:xfrm>
          <a:prstGeom prst="rect">
            <a:avLst/>
          </a:prstGeom>
          <a:noFill/>
          <a:ln w="28575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*Dấu hiệu chia hết cho 9</a:t>
            </a:r>
          </a:p>
          <a:p>
            <a:pPr algn="just" eaLnBrk="1" hangingPunct="1"/>
            <a:r>
              <a:rPr lang="en-US" altLang="en-US" sz="3200">
                <a:solidFill>
                  <a:srgbClr val="0505CD"/>
                </a:solidFill>
                <a:latin typeface="Times New Roman" pitchFamily="18" charset="0"/>
                <a:cs typeface="Times New Roman" pitchFamily="18" charset="0"/>
              </a:rPr>
              <a:t>Các số có tổng các chữ số chia hết cho 9 thì chia hết cho 9 và chỉ những số đó mới chia hết cho 9.</a:t>
            </a:r>
            <a:endParaRPr lang="vi-VN" altLang="en-US" sz="3200">
              <a:solidFill>
                <a:srgbClr val="050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3259138" y="563563"/>
            <a:ext cx="29495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KUẬN</a:t>
            </a:r>
          </a:p>
        </p:txBody>
      </p:sp>
      <p:sp>
        <p:nvSpPr>
          <p:cNvPr id="13317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8:  DẤU HIỆU CHIA HẾT CHO 3, CHO 9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762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VNI-Brush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http://viet4room.com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Admin</cp:lastModifiedBy>
  <cp:revision>345</cp:revision>
  <dcterms:created xsi:type="dcterms:W3CDTF">2016-11-26T13:35:55Z</dcterms:created>
  <dcterms:modified xsi:type="dcterms:W3CDTF">2021-09-20T13:03:55Z</dcterms:modified>
</cp:coreProperties>
</file>